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9AD70-A5EF-4E2A-86E7-FCD98F29DC07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0BB26-432E-4C1F-B2B2-A5EE89CC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9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4FC84D-C360-4861-8E16-0C0E4BEE0A94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946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26649-917C-41AC-BF0A-2AD625BCDE8D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49511-529E-4EB5-A103-667EB674DE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16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7B9234-FAE4-4ED2-8D09-39F40D16E586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4509B31D-C27F-4F84-9315-E4F16EC237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73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04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grpSp>
        <p:nvGrpSpPr>
          <p:cNvPr id="51205" name="Group 3"/>
          <p:cNvGrpSpPr>
            <a:grpSpLocks noChangeAspect="1"/>
          </p:cNvGrpSpPr>
          <p:nvPr/>
        </p:nvGrpSpPr>
        <p:grpSpPr bwMode="auto">
          <a:xfrm>
            <a:off x="0" y="0"/>
            <a:ext cx="12801600" cy="6705600"/>
            <a:chOff x="3727" y="7060"/>
            <a:chExt cx="11499" cy="12174"/>
          </a:xfrm>
        </p:grpSpPr>
        <p:sp>
          <p:nvSpPr>
            <p:cNvPr id="51210" name="AutoShape 64"/>
            <p:cNvSpPr>
              <a:spLocks noChangeAspect="1" noChangeArrowheads="1" noTextEdit="1"/>
            </p:cNvSpPr>
            <p:nvPr/>
          </p:nvSpPr>
          <p:spPr bwMode="auto">
            <a:xfrm>
              <a:off x="3727" y="7060"/>
              <a:ext cx="11499" cy="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1" name="AutoShape 63"/>
            <p:cNvSpPr>
              <a:spLocks noChangeArrowheads="1"/>
            </p:cNvSpPr>
            <p:nvPr/>
          </p:nvSpPr>
          <p:spPr bwMode="auto">
            <a:xfrm>
              <a:off x="6465" y="7475"/>
              <a:ext cx="2464" cy="5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>
                  <a:cs typeface="Times New Roman" panose="02020603050405020304" pitchFamily="18" charset="0"/>
                </a:rPr>
                <a:t>Pediatric Assessment Triangle (PAT)</a:t>
              </a:r>
              <a:endParaRPr lang="en-US" altLang="en-US" sz="600">
                <a:cs typeface="Times New Roman" panose="02020603050405020304" pitchFamily="18" charset="0"/>
              </a:endParaRPr>
            </a:p>
          </p:txBody>
        </p:sp>
        <p:sp>
          <p:nvSpPr>
            <p:cNvPr id="51212" name="AutoShape 62"/>
            <p:cNvSpPr>
              <a:spLocks noChangeArrowheads="1"/>
            </p:cNvSpPr>
            <p:nvPr/>
          </p:nvSpPr>
          <p:spPr bwMode="auto">
            <a:xfrm>
              <a:off x="7148" y="8167"/>
              <a:ext cx="1237" cy="59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>
                  <a:cs typeface="Times New Roman" panose="02020603050405020304" pitchFamily="18" charset="0"/>
                </a:rPr>
                <a:t>“THE MISFITS”</a:t>
              </a:r>
              <a:endParaRPr lang="en-US" altLang="en-US" sz="600">
                <a:cs typeface="Times New Roman" panose="02020603050405020304" pitchFamily="18" charset="0"/>
              </a:endParaRPr>
            </a:p>
          </p:txBody>
        </p:sp>
        <p:sp>
          <p:nvSpPr>
            <p:cNvPr id="51213" name="Rectangle 61"/>
            <p:cNvSpPr>
              <a:spLocks noChangeArrowheads="1"/>
            </p:cNvSpPr>
            <p:nvPr/>
          </p:nvSpPr>
          <p:spPr bwMode="auto">
            <a:xfrm>
              <a:off x="5546" y="9412"/>
              <a:ext cx="4500" cy="11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 u="sng">
                  <a:cs typeface="Times New Roman" panose="02020603050405020304" pitchFamily="18" charset="0"/>
                </a:rPr>
                <a:t>Suspect Cardiogenic Shock</a:t>
              </a:r>
              <a:endParaRPr lang="en-US" altLang="en-US" sz="600" b="1">
                <a:cs typeface="Times New Roman" panose="02020603050405020304" pitchFamily="18" charset="0"/>
              </a:endParaRPr>
            </a:p>
            <a:p>
              <a:pPr algn="ctr"/>
              <a:r>
                <a:rPr lang="en-US" altLang="en-US" sz="1100">
                  <a:cs typeface="Times New Roman" panose="02020603050405020304" pitchFamily="18" charset="0"/>
                </a:rPr>
                <a:t>e.g., Cyanosis, Hepatomegaly, Cardiomegaly, Murmur, Pulse Differential, Respiratory Distress, Tachycardia</a:t>
              </a:r>
              <a:endParaRPr lang="en-US" altLang="en-US" sz="600">
                <a:cs typeface="Times New Roman" panose="02020603050405020304" pitchFamily="18" charset="0"/>
              </a:endParaRPr>
            </a:p>
            <a:p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14" name="AutoShape 60"/>
            <p:cNvSpPr>
              <a:spLocks noChangeArrowheads="1"/>
            </p:cNvSpPr>
            <p:nvPr/>
          </p:nvSpPr>
          <p:spPr bwMode="auto">
            <a:xfrm>
              <a:off x="5977" y="13541"/>
              <a:ext cx="1950" cy="456"/>
            </a:xfrm>
            <a:prstGeom prst="roundRect">
              <a:avLst>
                <a:gd name="adj" fmla="val 16667"/>
              </a:avLst>
            </a:prstGeom>
            <a:solidFill>
              <a:srgbClr val="81DE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Hyperoxia Test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15" name="AutoShape 59"/>
            <p:cNvSpPr>
              <a:spLocks noChangeArrowheads="1"/>
            </p:cNvSpPr>
            <p:nvPr/>
          </p:nvSpPr>
          <p:spPr bwMode="auto">
            <a:xfrm>
              <a:off x="6711" y="8858"/>
              <a:ext cx="2100" cy="4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ABCs, IV, O2, Monitor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16" name="Rectangle 58"/>
            <p:cNvSpPr>
              <a:spLocks noChangeArrowheads="1"/>
            </p:cNvSpPr>
            <p:nvPr/>
          </p:nvSpPr>
          <p:spPr bwMode="auto">
            <a:xfrm>
              <a:off x="3937" y="11998"/>
              <a:ext cx="1050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Improved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17" name="Rectangle 57"/>
            <p:cNvSpPr>
              <a:spLocks noChangeArrowheads="1"/>
            </p:cNvSpPr>
            <p:nvPr/>
          </p:nvSpPr>
          <p:spPr bwMode="auto">
            <a:xfrm>
              <a:off x="5827" y="11998"/>
              <a:ext cx="2250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Not Improved or Worse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18" name="AutoShape 56"/>
            <p:cNvSpPr>
              <a:spLocks noChangeArrowheads="1"/>
            </p:cNvSpPr>
            <p:nvPr/>
          </p:nvSpPr>
          <p:spPr bwMode="auto">
            <a:xfrm>
              <a:off x="5377" y="14621"/>
              <a:ext cx="1200" cy="926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pO</a:t>
              </a:r>
              <a:r>
                <a:rPr lang="en-US" altLang="en-US" sz="1100" baseline="-30000">
                  <a:cs typeface="Times New Roman" panose="02020603050405020304" pitchFamily="18" charset="0"/>
                </a:rPr>
                <a:t>2</a:t>
              </a:r>
              <a:r>
                <a:rPr lang="en-US" altLang="en-US" sz="1100">
                  <a:cs typeface="Times New Roman" panose="02020603050405020304" pitchFamily="18" charset="0"/>
                </a:rPr>
                <a:t> &lt;100</a:t>
              </a:r>
              <a:endParaRPr lang="en-US" altLang="en-US" sz="600">
                <a:cs typeface="Times New Roman" panose="02020603050405020304" pitchFamily="18" charset="0"/>
              </a:endParaRPr>
            </a:p>
            <a:p>
              <a:pPr algn="ctr"/>
              <a:r>
                <a:rPr lang="en-US" altLang="en-US" sz="1100">
                  <a:cs typeface="Times New Roman" panose="02020603050405020304" pitchFamily="18" charset="0"/>
                </a:rPr>
                <a:t>Definite CHD</a:t>
              </a:r>
              <a:endParaRPr lang="en-US" altLang="en-US" sz="600">
                <a:cs typeface="Times New Roman" panose="02020603050405020304" pitchFamily="18" charset="0"/>
              </a:endParaRPr>
            </a:p>
            <a:p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19" name="AutoShape 55"/>
            <p:cNvSpPr>
              <a:spLocks noChangeArrowheads="1"/>
            </p:cNvSpPr>
            <p:nvPr/>
          </p:nvSpPr>
          <p:spPr bwMode="auto">
            <a:xfrm rot="10800000" flipV="1">
              <a:off x="6937" y="14621"/>
              <a:ext cx="1440" cy="926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pO</a:t>
              </a:r>
              <a:r>
                <a:rPr lang="en-US" altLang="en-US" sz="1100" baseline="-30000">
                  <a:cs typeface="Times New Roman" panose="02020603050405020304" pitchFamily="18" charset="0"/>
                </a:rPr>
                <a:t>2</a:t>
              </a:r>
              <a:r>
                <a:rPr lang="en-US" altLang="en-US" sz="1100">
                  <a:cs typeface="Times New Roman" panose="02020603050405020304" pitchFamily="18" charset="0"/>
                </a:rPr>
                <a:t> 100-250</a:t>
              </a:r>
              <a:endParaRPr lang="en-US" altLang="en-US" sz="600">
                <a:cs typeface="Times New Roman" panose="02020603050405020304" pitchFamily="18" charset="0"/>
              </a:endParaRPr>
            </a:p>
            <a:p>
              <a:pPr algn="ctr"/>
              <a:r>
                <a:rPr lang="en-US" altLang="en-US" sz="1100">
                  <a:cs typeface="Times New Roman" panose="02020603050405020304" pitchFamily="18" charset="0"/>
                </a:rPr>
                <a:t>May have CHD</a:t>
              </a:r>
              <a:endParaRPr lang="en-US" altLang="en-US" sz="600">
                <a:cs typeface="Times New Roman" panose="02020603050405020304" pitchFamily="18" charset="0"/>
              </a:endParaRPr>
            </a:p>
            <a:p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20" name="AutoShape 54"/>
            <p:cNvSpPr>
              <a:spLocks noChangeArrowheads="1"/>
            </p:cNvSpPr>
            <p:nvPr/>
          </p:nvSpPr>
          <p:spPr bwMode="auto">
            <a:xfrm rot="10800000" flipV="1">
              <a:off x="8677" y="14621"/>
              <a:ext cx="1200" cy="926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pO</a:t>
              </a:r>
              <a:r>
                <a:rPr lang="en-US" altLang="en-US" sz="1100" baseline="-30000">
                  <a:cs typeface="Times New Roman" panose="02020603050405020304" pitchFamily="18" charset="0"/>
                </a:rPr>
                <a:t>2</a:t>
              </a:r>
              <a:r>
                <a:rPr lang="en-US" altLang="en-US" sz="1100">
                  <a:cs typeface="Times New Roman" panose="02020603050405020304" pitchFamily="18" charset="0"/>
                </a:rPr>
                <a:t> &gt; 250</a:t>
              </a:r>
              <a:endParaRPr lang="en-US" altLang="en-US" sz="600">
                <a:cs typeface="Times New Roman" panose="02020603050405020304" pitchFamily="18" charset="0"/>
              </a:endParaRPr>
            </a:p>
            <a:p>
              <a:pPr algn="ctr"/>
              <a:r>
                <a:rPr lang="en-US" altLang="en-US" sz="1100">
                  <a:cs typeface="Times New Roman" panose="02020603050405020304" pitchFamily="18" charset="0"/>
                </a:rPr>
                <a:t>No CHD</a:t>
              </a:r>
              <a:endParaRPr lang="en-US" altLang="en-US" sz="600">
                <a:cs typeface="Times New Roman" panose="02020603050405020304" pitchFamily="18" charset="0"/>
              </a:endParaRPr>
            </a:p>
            <a:p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21" name="AutoShape 53"/>
            <p:cNvSpPr>
              <a:spLocks noChangeArrowheads="1"/>
            </p:cNvSpPr>
            <p:nvPr/>
          </p:nvSpPr>
          <p:spPr bwMode="auto">
            <a:xfrm>
              <a:off x="3787" y="13541"/>
              <a:ext cx="1350" cy="61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Probable Sepsis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22" name="AutoShape 52"/>
            <p:cNvSpPr>
              <a:spLocks noChangeArrowheads="1"/>
            </p:cNvSpPr>
            <p:nvPr/>
          </p:nvSpPr>
          <p:spPr bwMode="auto">
            <a:xfrm>
              <a:off x="3787" y="14621"/>
              <a:ext cx="1350" cy="139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Continue Fluid Resuscitation and Antibiotics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23" name="AutoShape 51"/>
            <p:cNvSpPr>
              <a:spLocks noChangeArrowheads="1"/>
            </p:cNvSpPr>
            <p:nvPr/>
          </p:nvSpPr>
          <p:spPr bwMode="auto">
            <a:xfrm>
              <a:off x="6277" y="12615"/>
              <a:ext cx="1350" cy="61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Start Vasopressors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24" name="AutoShape 50"/>
            <p:cNvSpPr>
              <a:spLocks noChangeArrowheads="1"/>
            </p:cNvSpPr>
            <p:nvPr/>
          </p:nvSpPr>
          <p:spPr bwMode="auto">
            <a:xfrm>
              <a:off x="5527" y="15856"/>
              <a:ext cx="900" cy="46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Intubate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25" name="AutoShape 49"/>
            <p:cNvSpPr>
              <a:spLocks noChangeArrowheads="1"/>
            </p:cNvSpPr>
            <p:nvPr/>
          </p:nvSpPr>
          <p:spPr bwMode="auto">
            <a:xfrm>
              <a:off x="4927" y="16627"/>
              <a:ext cx="2100" cy="108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PGE-1 @ 0.05 to 0.1 mcg/kg/min if less than 4 weeks old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26" name="AutoShape 48"/>
            <p:cNvSpPr>
              <a:spLocks noChangeArrowheads="1"/>
            </p:cNvSpPr>
            <p:nvPr/>
          </p:nvSpPr>
          <p:spPr bwMode="auto">
            <a:xfrm>
              <a:off x="9727" y="15701"/>
              <a:ext cx="750" cy="46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CXR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27" name="Rectangle 47"/>
            <p:cNvSpPr>
              <a:spLocks noChangeArrowheads="1"/>
            </p:cNvSpPr>
            <p:nvPr/>
          </p:nvSpPr>
          <p:spPr bwMode="auto">
            <a:xfrm>
              <a:off x="8827" y="16319"/>
              <a:ext cx="1050" cy="6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Focal Infiltrate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28" name="Rectangle 46"/>
            <p:cNvSpPr>
              <a:spLocks noChangeArrowheads="1"/>
            </p:cNvSpPr>
            <p:nvPr/>
          </p:nvSpPr>
          <p:spPr bwMode="auto">
            <a:xfrm>
              <a:off x="10327" y="16319"/>
              <a:ext cx="1350" cy="10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Cardiomegaly, Pulmonary edema, Hepatomegaly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29" name="AutoShape 45"/>
            <p:cNvSpPr>
              <a:spLocks noChangeArrowheads="1"/>
            </p:cNvSpPr>
            <p:nvPr/>
          </p:nvSpPr>
          <p:spPr bwMode="auto">
            <a:xfrm>
              <a:off x="10627" y="17553"/>
              <a:ext cx="750" cy="46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CHF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30" name="AutoShape 44"/>
            <p:cNvSpPr>
              <a:spLocks noChangeArrowheads="1"/>
            </p:cNvSpPr>
            <p:nvPr/>
          </p:nvSpPr>
          <p:spPr bwMode="auto">
            <a:xfrm>
              <a:off x="8677" y="17436"/>
              <a:ext cx="1350" cy="73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Pneumonia, Aspiration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31" name="AutoShape 43"/>
            <p:cNvSpPr>
              <a:spLocks noChangeArrowheads="1"/>
            </p:cNvSpPr>
            <p:nvPr/>
          </p:nvSpPr>
          <p:spPr bwMode="auto">
            <a:xfrm>
              <a:off x="8527" y="18479"/>
              <a:ext cx="1650" cy="75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Antibiotics, Supportive Care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32" name="AutoShape 42"/>
            <p:cNvSpPr>
              <a:spLocks noChangeArrowheads="1"/>
            </p:cNvSpPr>
            <p:nvPr/>
          </p:nvSpPr>
          <p:spPr bwMode="auto">
            <a:xfrm>
              <a:off x="10327" y="18170"/>
              <a:ext cx="1350" cy="106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Furosemide, Digoxin, Cardiology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cxnSp>
          <p:nvCxnSpPr>
            <p:cNvPr id="51233" name="AutoShape 41"/>
            <p:cNvCxnSpPr>
              <a:cxnSpLocks noChangeShapeType="1"/>
            </p:cNvCxnSpPr>
            <p:nvPr/>
          </p:nvCxnSpPr>
          <p:spPr bwMode="auto">
            <a:xfrm>
              <a:off x="4462" y="14158"/>
              <a:ext cx="1" cy="4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34" name="AutoShape 40"/>
            <p:cNvCxnSpPr>
              <a:cxnSpLocks noChangeShapeType="1"/>
            </p:cNvCxnSpPr>
            <p:nvPr/>
          </p:nvCxnSpPr>
          <p:spPr bwMode="auto">
            <a:xfrm>
              <a:off x="4462" y="12461"/>
              <a:ext cx="1" cy="10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235" name="AutoShape 39"/>
            <p:cNvSpPr>
              <a:spLocks noChangeArrowheads="1"/>
            </p:cNvSpPr>
            <p:nvPr/>
          </p:nvSpPr>
          <p:spPr bwMode="auto">
            <a:xfrm>
              <a:off x="5255" y="17989"/>
              <a:ext cx="1500" cy="83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Cardiology for Stat Echo and/or Transfer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36" name="Rectangle 38"/>
            <p:cNvSpPr>
              <a:spLocks noChangeArrowheads="1"/>
            </p:cNvSpPr>
            <p:nvPr/>
          </p:nvSpPr>
          <p:spPr bwMode="auto">
            <a:xfrm>
              <a:off x="5287" y="10609"/>
              <a:ext cx="750" cy="4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Shock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37" name="Rectangle 37"/>
            <p:cNvSpPr>
              <a:spLocks noChangeArrowheads="1"/>
            </p:cNvSpPr>
            <p:nvPr/>
          </p:nvSpPr>
          <p:spPr bwMode="auto">
            <a:xfrm>
              <a:off x="9727" y="10609"/>
              <a:ext cx="1050" cy="465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No Shock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38" name="AutoShape 36"/>
            <p:cNvSpPr>
              <a:spLocks noChangeArrowheads="1"/>
            </p:cNvSpPr>
            <p:nvPr/>
          </p:nvSpPr>
          <p:spPr bwMode="auto">
            <a:xfrm>
              <a:off x="4777" y="11226"/>
              <a:ext cx="1800" cy="53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Resuscitate NS 10 mL/kg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39" name="Rectangle 35"/>
            <p:cNvSpPr>
              <a:spLocks noChangeArrowheads="1"/>
            </p:cNvSpPr>
            <p:nvPr/>
          </p:nvSpPr>
          <p:spPr bwMode="auto">
            <a:xfrm>
              <a:off x="9427" y="11998"/>
              <a:ext cx="1650" cy="7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cs typeface="Times New Roman" panose="02020603050405020304" pitchFamily="18" charset="0"/>
                </a:rPr>
                <a:t>Respiratory Distress or Failure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40" name="Rectangle 34"/>
            <p:cNvSpPr>
              <a:spLocks noChangeArrowheads="1"/>
            </p:cNvSpPr>
            <p:nvPr/>
          </p:nvSpPr>
          <p:spPr bwMode="auto">
            <a:xfrm>
              <a:off x="8827" y="13541"/>
              <a:ext cx="1050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>
                  <a:cs typeface="Times New Roman" panose="02020603050405020304" pitchFamily="18" charset="0"/>
                </a:rPr>
                <a:t>Cyanosis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51241" name="Rectangle 33"/>
            <p:cNvSpPr>
              <a:spLocks noChangeArrowheads="1"/>
            </p:cNvSpPr>
            <p:nvPr/>
          </p:nvSpPr>
          <p:spPr bwMode="auto">
            <a:xfrm>
              <a:off x="10627" y="13541"/>
              <a:ext cx="1200" cy="4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>
                  <a:cs typeface="Times New Roman" panose="02020603050405020304" pitchFamily="18" charset="0"/>
                </a:rPr>
                <a:t>No Cyanosis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cxnSp>
          <p:nvCxnSpPr>
            <p:cNvPr id="51242" name="AutoShape 31"/>
            <p:cNvCxnSpPr>
              <a:cxnSpLocks noChangeShapeType="1"/>
            </p:cNvCxnSpPr>
            <p:nvPr/>
          </p:nvCxnSpPr>
          <p:spPr bwMode="auto">
            <a:xfrm>
              <a:off x="7776" y="8757"/>
              <a:ext cx="1" cy="1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43" name="AutoShape 27"/>
            <p:cNvCxnSpPr>
              <a:cxnSpLocks noChangeShapeType="1"/>
            </p:cNvCxnSpPr>
            <p:nvPr/>
          </p:nvCxnSpPr>
          <p:spPr bwMode="auto">
            <a:xfrm>
              <a:off x="5676" y="11072"/>
              <a:ext cx="1" cy="1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44" name="AutoShape 24"/>
            <p:cNvCxnSpPr>
              <a:cxnSpLocks noChangeShapeType="1"/>
            </p:cNvCxnSpPr>
            <p:nvPr/>
          </p:nvCxnSpPr>
          <p:spPr bwMode="auto">
            <a:xfrm>
              <a:off x="6952" y="13232"/>
              <a:ext cx="1" cy="3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45" name="AutoShape 23"/>
            <p:cNvCxnSpPr>
              <a:cxnSpLocks noChangeShapeType="1"/>
            </p:cNvCxnSpPr>
            <p:nvPr/>
          </p:nvCxnSpPr>
          <p:spPr bwMode="auto">
            <a:xfrm rot="5400000">
              <a:off x="6153" y="13821"/>
              <a:ext cx="624" cy="97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46" name="AutoShape 22"/>
            <p:cNvCxnSpPr>
              <a:cxnSpLocks noChangeShapeType="1"/>
            </p:cNvCxnSpPr>
            <p:nvPr/>
          </p:nvCxnSpPr>
          <p:spPr bwMode="auto">
            <a:xfrm rot="16200000" flipH="1">
              <a:off x="6993" y="13956"/>
              <a:ext cx="624" cy="70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47" name="AutoShape 21"/>
            <p:cNvCxnSpPr>
              <a:cxnSpLocks noChangeShapeType="1"/>
            </p:cNvCxnSpPr>
            <p:nvPr/>
          </p:nvCxnSpPr>
          <p:spPr bwMode="auto">
            <a:xfrm rot="16200000" flipH="1">
              <a:off x="7803" y="13146"/>
              <a:ext cx="624" cy="232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48" name="AutoShape 20"/>
            <p:cNvCxnSpPr>
              <a:cxnSpLocks noChangeShapeType="1"/>
            </p:cNvCxnSpPr>
            <p:nvPr/>
          </p:nvCxnSpPr>
          <p:spPr bwMode="auto">
            <a:xfrm>
              <a:off x="10252" y="11074"/>
              <a:ext cx="1" cy="9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49" name="AutoShape 19"/>
            <p:cNvCxnSpPr>
              <a:cxnSpLocks noChangeShapeType="1"/>
            </p:cNvCxnSpPr>
            <p:nvPr/>
          </p:nvCxnSpPr>
          <p:spPr bwMode="auto">
            <a:xfrm rot="5400000">
              <a:off x="9339" y="12628"/>
              <a:ext cx="926" cy="9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50" name="AutoShape 18"/>
            <p:cNvCxnSpPr>
              <a:cxnSpLocks noChangeShapeType="1"/>
            </p:cNvCxnSpPr>
            <p:nvPr/>
          </p:nvCxnSpPr>
          <p:spPr bwMode="auto">
            <a:xfrm rot="16200000" flipH="1">
              <a:off x="10277" y="12590"/>
              <a:ext cx="926" cy="97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51" name="AutoShape 17"/>
            <p:cNvCxnSpPr>
              <a:cxnSpLocks noChangeShapeType="1"/>
            </p:cNvCxnSpPr>
            <p:nvPr/>
          </p:nvCxnSpPr>
          <p:spPr bwMode="auto">
            <a:xfrm flipH="1" flipV="1">
              <a:off x="7927" y="13769"/>
              <a:ext cx="900" cy="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52" name="AutoShape 16"/>
            <p:cNvCxnSpPr>
              <a:cxnSpLocks noChangeShapeType="1"/>
            </p:cNvCxnSpPr>
            <p:nvPr/>
          </p:nvCxnSpPr>
          <p:spPr bwMode="auto">
            <a:xfrm rot="5400000">
              <a:off x="9890" y="14598"/>
              <a:ext cx="1923" cy="75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53" name="AutoShape 15"/>
            <p:cNvCxnSpPr>
              <a:cxnSpLocks noChangeShapeType="1"/>
            </p:cNvCxnSpPr>
            <p:nvPr/>
          </p:nvCxnSpPr>
          <p:spPr bwMode="auto">
            <a:xfrm>
              <a:off x="5977" y="15547"/>
              <a:ext cx="1" cy="3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54" name="AutoShape 14"/>
            <p:cNvCxnSpPr>
              <a:cxnSpLocks noChangeShapeType="1"/>
            </p:cNvCxnSpPr>
            <p:nvPr/>
          </p:nvCxnSpPr>
          <p:spPr bwMode="auto">
            <a:xfrm rot="5400000">
              <a:off x="6772" y="15202"/>
              <a:ext cx="539" cy="123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prstDash val="lgDashDot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55" name="AutoShape 13"/>
            <p:cNvCxnSpPr>
              <a:cxnSpLocks noChangeShapeType="1"/>
            </p:cNvCxnSpPr>
            <p:nvPr/>
          </p:nvCxnSpPr>
          <p:spPr bwMode="auto">
            <a:xfrm>
              <a:off x="5977" y="16317"/>
              <a:ext cx="1" cy="3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56" name="AutoShape 11"/>
            <p:cNvCxnSpPr>
              <a:cxnSpLocks noChangeShapeType="1"/>
            </p:cNvCxnSpPr>
            <p:nvPr/>
          </p:nvCxnSpPr>
          <p:spPr bwMode="auto">
            <a:xfrm rot="5400000">
              <a:off x="9650" y="15868"/>
              <a:ext cx="153" cy="750"/>
            </a:xfrm>
            <a:prstGeom prst="bentConnector3">
              <a:avLst>
                <a:gd name="adj1" fmla="val 4944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57" name="AutoShape 10"/>
            <p:cNvCxnSpPr>
              <a:cxnSpLocks noChangeShapeType="1"/>
            </p:cNvCxnSpPr>
            <p:nvPr/>
          </p:nvCxnSpPr>
          <p:spPr bwMode="auto">
            <a:xfrm rot="16200000" flipH="1">
              <a:off x="10475" y="15793"/>
              <a:ext cx="153" cy="900"/>
            </a:xfrm>
            <a:prstGeom prst="bentConnector3">
              <a:avLst>
                <a:gd name="adj1" fmla="val 4944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58" name="AutoShape 8"/>
            <p:cNvCxnSpPr>
              <a:cxnSpLocks noChangeShapeType="1"/>
            </p:cNvCxnSpPr>
            <p:nvPr/>
          </p:nvCxnSpPr>
          <p:spPr bwMode="auto">
            <a:xfrm>
              <a:off x="11002" y="17400"/>
              <a:ext cx="1" cy="15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59" name="AutoShape 7"/>
            <p:cNvCxnSpPr>
              <a:cxnSpLocks noChangeShapeType="1"/>
            </p:cNvCxnSpPr>
            <p:nvPr/>
          </p:nvCxnSpPr>
          <p:spPr bwMode="auto">
            <a:xfrm>
              <a:off x="6952" y="12461"/>
              <a:ext cx="1" cy="1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60" name="AutoShape 6"/>
            <p:cNvCxnSpPr>
              <a:cxnSpLocks noChangeShapeType="1"/>
            </p:cNvCxnSpPr>
            <p:nvPr/>
          </p:nvCxnSpPr>
          <p:spPr bwMode="auto">
            <a:xfrm>
              <a:off x="9352" y="18171"/>
              <a:ext cx="1" cy="3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61" name="AutoShape 5"/>
            <p:cNvCxnSpPr>
              <a:cxnSpLocks noChangeShapeType="1"/>
            </p:cNvCxnSpPr>
            <p:nvPr/>
          </p:nvCxnSpPr>
          <p:spPr bwMode="auto">
            <a:xfrm>
              <a:off x="11002" y="18017"/>
              <a:ext cx="1" cy="15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62" name="AutoShape 4"/>
            <p:cNvCxnSpPr>
              <a:cxnSpLocks noChangeShapeType="1"/>
            </p:cNvCxnSpPr>
            <p:nvPr/>
          </p:nvCxnSpPr>
          <p:spPr bwMode="auto">
            <a:xfrm rot="16200000" flipH="1">
              <a:off x="9308" y="15516"/>
              <a:ext cx="387" cy="45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1206" name="AutoShape 13"/>
          <p:cNvCxnSpPr>
            <a:cxnSpLocks noChangeShapeType="1"/>
          </p:cNvCxnSpPr>
          <p:nvPr/>
        </p:nvCxnSpPr>
        <p:spPr bwMode="auto">
          <a:xfrm>
            <a:off x="2514600" y="5867400"/>
            <a:ext cx="1588" cy="171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07" name="AutoShape 41"/>
          <p:cNvCxnSpPr>
            <a:cxnSpLocks noChangeShapeType="1"/>
          </p:cNvCxnSpPr>
          <p:nvPr/>
        </p:nvCxnSpPr>
        <p:spPr bwMode="auto">
          <a:xfrm flipH="1">
            <a:off x="838200" y="2590800"/>
            <a:ext cx="304800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08" name="AutoShape 41"/>
          <p:cNvCxnSpPr>
            <a:cxnSpLocks noChangeShapeType="1"/>
          </p:cNvCxnSpPr>
          <p:nvPr/>
        </p:nvCxnSpPr>
        <p:spPr bwMode="auto">
          <a:xfrm>
            <a:off x="2743200" y="2590800"/>
            <a:ext cx="304800" cy="15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09" name="AutoShape 5"/>
          <p:cNvCxnSpPr>
            <a:cxnSpLocks noChangeShapeType="1"/>
          </p:cNvCxnSpPr>
          <p:nvPr/>
        </p:nvCxnSpPr>
        <p:spPr bwMode="auto">
          <a:xfrm rot="900000">
            <a:off x="6208713" y="5416550"/>
            <a:ext cx="92075" cy="2936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98357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8861</TotalTime>
  <Words>124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Times New Roman</vt:lpstr>
      <vt:lpstr>Trebuchet MS</vt:lpstr>
      <vt:lpstr>Wingdings 2</vt:lpstr>
      <vt:lpstr>Urban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Horeczko_Undifferentiated sick infant</dc:title>
  <dc:creator>tymko</dc:creator>
  <dc:description/>
  <cp:lastModifiedBy>Horeczko, Timothy</cp:lastModifiedBy>
  <cp:revision>138</cp:revision>
  <dcterms:created xsi:type="dcterms:W3CDTF">2008-10-03T18:14:36Z</dcterms:created>
  <dcterms:modified xsi:type="dcterms:W3CDTF">2015-08-31T21:40:59Z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Horeczko_Undifferentiated sick infant</vt:lpwstr>
  </property>
  <property fmtid="{D5CDD505-2E9C-101B-9397-08002B2CF9AE}" pid="3" name="SlideDescription">
    <vt:lpwstr/>
  </property>
</Properties>
</file>